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0" r:id="rId2"/>
    <p:sldId id="350" r:id="rId3"/>
    <p:sldId id="326" r:id="rId4"/>
    <p:sldId id="347" r:id="rId5"/>
    <p:sldId id="346" r:id="rId6"/>
    <p:sldId id="345" r:id="rId7"/>
    <p:sldId id="336" r:id="rId8"/>
    <p:sldId id="337" r:id="rId9"/>
    <p:sldId id="333" r:id="rId10"/>
    <p:sldId id="328" r:id="rId11"/>
    <p:sldId id="344" r:id="rId12"/>
    <p:sldId id="351" r:id="rId13"/>
    <p:sldId id="342" r:id="rId14"/>
    <p:sldId id="321" r:id="rId15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1482C7"/>
    <a:srgbClr val="0D7BBB"/>
    <a:srgbClr val="0E7BBC"/>
    <a:srgbClr val="F3A721"/>
    <a:srgbClr val="EF4035"/>
    <a:srgbClr val="1D97CF"/>
    <a:srgbClr val="E33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9" autoAdjust="0"/>
    <p:restoredTop sz="86965" autoAdjust="0"/>
  </p:normalViewPr>
  <p:slideViewPr>
    <p:cSldViewPr snapToGrid="0">
      <p:cViewPr>
        <p:scale>
          <a:sx n="60" d="100"/>
          <a:sy n="60" d="100"/>
        </p:scale>
        <p:origin x="-2696" y="-416"/>
      </p:cViewPr>
      <p:guideLst>
        <p:guide orient="horz" pos="404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8281-EFB0-AC4E-812D-D5BD6865605C}" type="datetimeFigureOut">
              <a:rPr lang="en-US" smtClean="0"/>
              <a:t>5/29/13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F77FE-488D-BB41-8FC3-E491B2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online data -</a:t>
            </a:r>
            <a:r>
              <a:rPr lang="en-US" baseline="0" dirty="0" smtClean="0"/>
              <a:t> </a:t>
            </a:r>
            <a:r>
              <a:rPr lang="en-US" sz="1200" dirty="0" smtClean="0"/>
              <a:t>, outperforming 1st-party social, custom and CRM data, as well as 3rd-party offline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F77FE-488D-BB41-8FC3-E491B241AA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4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7CC12-8B74-40E0-AEDC-7A3AEAF575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2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5/29/13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3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CDD06-7B05-CE42-A3D0-5088958E2530}" type="datetimeFigureOut">
              <a:rPr lang="en-US" smtClean="0"/>
              <a:t>5/29/13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BC0A-57E3-B041-A4ED-3863567264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2394"/>
            <a:ext cx="9144000" cy="42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38100" dist="12700" dir="162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68570" y="6525787"/>
            <a:ext cx="2840173" cy="26463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lvl="0" algn="r" defTabSz="91431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©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2013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Bizo,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Inc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8397" y="6528172"/>
            <a:ext cx="2094470" cy="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15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45715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45715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45715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45715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45715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hyperlink" Target="http://partners.bizo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20" Type="http://schemas.openxmlformats.org/officeDocument/2006/relationships/image" Target="../media/image34.jpeg"/><Relationship Id="rId21" Type="http://schemas.openxmlformats.org/officeDocument/2006/relationships/image" Target="../media/image35.jpe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gif"/><Relationship Id="rId27" Type="http://schemas.openxmlformats.org/officeDocument/2006/relationships/image" Target="../media/image41.png"/><Relationship Id="rId28" Type="http://schemas.openxmlformats.org/officeDocument/2006/relationships/image" Target="../media/image42.gif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jpeg"/><Relationship Id="rId15" Type="http://schemas.openxmlformats.org/officeDocument/2006/relationships/image" Target="../media/image29.jpeg"/><Relationship Id="rId16" Type="http://schemas.openxmlformats.org/officeDocument/2006/relationships/image" Target="../media/image30.jpeg"/><Relationship Id="rId17" Type="http://schemas.openxmlformats.org/officeDocument/2006/relationships/image" Target="../media/image31.jpeg"/><Relationship Id="rId18" Type="http://schemas.openxmlformats.org/officeDocument/2006/relationships/image" Target="../media/image32.png"/><Relationship Id="rId19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_28-30_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0928" y="1295067"/>
            <a:ext cx="1803343" cy="54475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TOP FUNNEL</a:t>
            </a:r>
          </a:p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IMPACT</a:t>
            </a:r>
            <a:endParaRPr lang="en-US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43588" y="1613363"/>
            <a:ext cx="5333366" cy="1043555"/>
            <a:chOff x="3810634" y="1928088"/>
            <a:chExt cx="5333366" cy="1043555"/>
          </a:xfrm>
        </p:grpSpPr>
        <p:sp>
          <p:nvSpPr>
            <p:cNvPr id="4" name="TextBox 3"/>
            <p:cNvSpPr txBox="1"/>
            <p:nvPr/>
          </p:nvSpPr>
          <p:spPr>
            <a:xfrm>
              <a:off x="4688597" y="2263765"/>
              <a:ext cx="4455403" cy="70787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RESULTS</a:t>
              </a:r>
              <a:endParaRPr lang="en-US" sz="48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634" y="1928088"/>
              <a:ext cx="2715738" cy="46165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EF4035"/>
                  </a:solidFill>
                  <a:latin typeface="Cambria"/>
                  <a:cs typeface="Cambria"/>
                </a:rPr>
                <a:t>focus on</a:t>
              </a:r>
              <a:endParaRPr lang="en-US" sz="2400" i="1" dirty="0">
                <a:solidFill>
                  <a:srgbClr val="EF4035"/>
                </a:solidFill>
                <a:latin typeface="Cambria"/>
                <a:cs typeface="Cambria"/>
              </a:endParaRPr>
            </a:p>
          </p:txBody>
        </p:sp>
      </p:grpSp>
      <p:pic>
        <p:nvPicPr>
          <p:cNvPr id="6" name="Picture 5" descr="sfdc_lockup_cmyk_white_v6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530" y="675890"/>
            <a:ext cx="1231452" cy="964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0928" y="1914502"/>
            <a:ext cx="2093215" cy="2718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(Brand Awareness)</a:t>
            </a:r>
            <a:endParaRPr lang="en-US" sz="14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1536" y="3549686"/>
            <a:ext cx="40002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w Cen MT"/>
                <a:cs typeface="Tw Cen MT"/>
              </a:defRPr>
            </a:lvl1pPr>
          </a:lstStyle>
          <a:p>
            <a:pPr marL="0" lvl="1"/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Target Audience: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Sales &amp; Marketing Professionals</a:t>
            </a:r>
          </a:p>
          <a:p>
            <a:pPr marL="0" lvl="1"/>
            <a:endParaRPr lang="en-US" sz="1200" dirty="0" smtClean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 marL="0" lvl="1"/>
            <a:r>
              <a:rPr lang="en-US" sz="1200" dirty="0" smtClean="0">
                <a:solidFill>
                  <a:srgbClr val="1D97CF"/>
                </a:solidFill>
                <a:latin typeface="Century Gothic"/>
                <a:cs typeface="Century Gothic"/>
              </a:rPr>
              <a:t>Goals</a:t>
            </a:r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Increase awareness of brand and products, boost impact of other programs, drive conversions</a:t>
            </a:r>
          </a:p>
          <a:p>
            <a:pPr>
              <a:lnSpc>
                <a:spcPct val="100000"/>
              </a:lnSpc>
            </a:pPr>
            <a:endParaRPr lang="en-US" sz="1200" dirty="0" smtClean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rgbClr val="1D97CF"/>
                </a:solidFill>
                <a:latin typeface="Century Gothic"/>
                <a:cs typeface="Century Gothic"/>
              </a:rPr>
              <a:t>Results</a:t>
            </a:r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: </a:t>
            </a:r>
            <a:r>
              <a:rPr lang="en-US" sz="1200" b="1" dirty="0">
                <a:latin typeface="Century Gothic"/>
                <a:cs typeface="Century Gothic"/>
              </a:rPr>
              <a:t>32%</a:t>
            </a:r>
            <a:r>
              <a:rPr lang="en-US" sz="1200" dirty="0">
                <a:latin typeface="Century Gothic"/>
                <a:cs typeface="Century Gothic"/>
              </a:rPr>
              <a:t> lift in brand recall; </a:t>
            </a:r>
            <a:r>
              <a:rPr lang="en-US" sz="1200" b="1" dirty="0">
                <a:latin typeface="Century Gothic"/>
                <a:cs typeface="Century Gothic"/>
              </a:rPr>
              <a:t>80%</a:t>
            </a:r>
            <a:r>
              <a:rPr lang="en-US" sz="1200" dirty="0">
                <a:latin typeface="Century Gothic"/>
                <a:cs typeface="Century Gothic"/>
              </a:rPr>
              <a:t> lift in branded search; </a:t>
            </a:r>
            <a:r>
              <a:rPr lang="en-US" sz="1200" b="1" dirty="0">
                <a:latin typeface="Century Gothic"/>
                <a:cs typeface="Century Gothic"/>
              </a:rPr>
              <a:t>355% </a:t>
            </a:r>
            <a:r>
              <a:rPr lang="en-US" sz="1200" dirty="0">
                <a:latin typeface="Century Gothic"/>
                <a:cs typeface="Century Gothic"/>
              </a:rPr>
              <a:t>increase in pages viewed per visitor; </a:t>
            </a:r>
            <a:r>
              <a:rPr lang="en-US" sz="1200" b="1" dirty="0">
                <a:latin typeface="Century Gothic"/>
                <a:cs typeface="Century Gothic"/>
              </a:rPr>
              <a:t>30% lift </a:t>
            </a:r>
            <a:r>
              <a:rPr lang="en-US" sz="1200" dirty="0">
                <a:latin typeface="Century Gothic"/>
                <a:cs typeface="Century Gothic"/>
              </a:rPr>
              <a:t>in form conversion rates; drove </a:t>
            </a:r>
            <a:r>
              <a:rPr lang="en-US" sz="1200" b="1" dirty="0">
                <a:latin typeface="Century Gothic"/>
                <a:cs typeface="Century Gothic"/>
              </a:rPr>
              <a:t>354</a:t>
            </a:r>
            <a:r>
              <a:rPr lang="en-US" sz="1200" dirty="0">
                <a:latin typeface="Century Gothic"/>
                <a:cs typeface="Century Gothic"/>
              </a:rPr>
              <a:t> key conversions, influenced another </a:t>
            </a:r>
            <a:r>
              <a:rPr lang="en-US" sz="1200" b="1" dirty="0">
                <a:latin typeface="Century Gothic"/>
                <a:cs typeface="Century Gothic"/>
              </a:rPr>
              <a:t>2300</a:t>
            </a:r>
            <a:r>
              <a:rPr lang="en-US" sz="1200" dirty="0">
                <a:latin typeface="Century Gothic"/>
                <a:cs typeface="Century Gothic"/>
              </a:rPr>
              <a:t> conversions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94399" y="2699996"/>
            <a:ext cx="348173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3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31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329" y="428609"/>
            <a:ext cx="6019800" cy="144962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Tw Cen MT"/>
                <a:cs typeface="Tw Cen MT"/>
              </a:rPr>
              <a:t>Bizo Audience Analytics</a:t>
            </a:r>
            <a:endParaRPr lang="en-US" sz="5400" b="1" dirty="0">
              <a:solidFill>
                <a:srgbClr val="1D97CF"/>
              </a:solidFill>
              <a:latin typeface="Tw Cen MT"/>
              <a:cs typeface="Tw Cen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10" t="25487"/>
          <a:stretch/>
        </p:blipFill>
        <p:spPr>
          <a:xfrm>
            <a:off x="0" y="0"/>
            <a:ext cx="3401891" cy="29031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0377" y="2462952"/>
            <a:ext cx="5254440" cy="3897710"/>
            <a:chOff x="83950" y="864598"/>
            <a:chExt cx="4110949" cy="2581611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0" y="864598"/>
              <a:ext cx="3851580" cy="2075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06140" y="1598306"/>
              <a:ext cx="3288759" cy="18479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083" y="4180303"/>
            <a:ext cx="3105166" cy="18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644453" y="1245174"/>
            <a:ext cx="5064387" cy="165275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Audience Reports can provide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detailed breakdown of the Bizographic of your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site along with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vivid visualization of site visitation and other metrics (page views, unique visitors)</a:t>
            </a:r>
          </a:p>
          <a:p>
            <a:pPr>
              <a:lnSpc>
                <a:spcPct val="80000"/>
              </a:lnSpc>
            </a:pPr>
            <a:endParaRPr lang="en-US" i="1" dirty="0">
              <a:solidFill>
                <a:schemeClr val="bg1">
                  <a:lumMod val="65000"/>
                </a:schemeClr>
              </a:solidFill>
              <a:latin typeface="Tw Cen MT"/>
              <a:cs typeface="Tw Cen MT"/>
            </a:endParaRPr>
          </a:p>
          <a:p>
            <a:pPr>
              <a:lnSpc>
                <a:spcPct val="80000"/>
              </a:lnSpc>
            </a:pPr>
            <a:endParaRPr lang="en-US" i="1" dirty="0">
              <a:solidFill>
                <a:schemeClr val="bg1">
                  <a:lumMod val="65000"/>
                </a:schemeClr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5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243747"/>
            <a:ext cx="4713101" cy="588784"/>
            <a:chOff x="0" y="2006425"/>
            <a:chExt cx="3065986" cy="567011"/>
          </a:xfrm>
        </p:grpSpPr>
        <p:sp>
          <p:nvSpPr>
            <p:cNvPr id="19" name="Rectangle 18"/>
            <p:cNvSpPr/>
            <p:nvPr/>
          </p:nvSpPr>
          <p:spPr>
            <a:xfrm>
              <a:off x="0" y="2006425"/>
              <a:ext cx="2925637" cy="567011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2098969"/>
              <a:ext cx="3065986" cy="395101"/>
            </a:xfrm>
            <a:prstGeom prst="rect">
              <a:avLst/>
            </a:prstGeom>
            <a:noFill/>
          </p:spPr>
          <p:txBody>
            <a:bodyPr wrap="square" lIns="91432" tIns="45716" rIns="91432" bIns="45716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0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Partner Success Zone</a:t>
              </a:r>
              <a:endParaRPr lang="en-US" sz="30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2053" y="1106158"/>
            <a:ext cx="861060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Bizo Partner Success Zone is a site containing various resources that partners can access to help them </a:t>
            </a:r>
            <a:r>
              <a:rPr lang="en-US" dirty="0"/>
              <a:t>position Bizo </a:t>
            </a:r>
            <a:r>
              <a:rPr lang="en-US" dirty="0" smtClean="0"/>
              <a:t>targeting </a:t>
            </a:r>
            <a:r>
              <a:rPr lang="en-US" dirty="0"/>
              <a:t>capabilities with clients and generate new </a:t>
            </a:r>
            <a:r>
              <a:rPr lang="en-US" dirty="0" smtClean="0"/>
              <a:t>business: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Sheets, White Papers and Case Studies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Presentation Slides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Contact Information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Bizo Logos</a:t>
            </a:r>
          </a:p>
          <a:p>
            <a:endParaRPr lang="en-US" dirty="0"/>
          </a:p>
          <a:p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Also in the zone - </a:t>
            </a:r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sign up for the </a:t>
            </a:r>
          </a:p>
          <a:p>
            <a:r>
              <a:rPr lang="en-US" sz="1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Bizo Pulse monthly newsletter</a:t>
            </a:r>
          </a:p>
          <a:p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stay current on all things Bizo 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artner ecosystem.</a:t>
            </a:r>
          </a:p>
          <a:p>
            <a:r>
              <a:rPr lang="en-US" sz="1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sz="1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Screen Shot 2013-05-13 at 4.30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2921987"/>
            <a:ext cx="5359400" cy="34364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38327" y="339845"/>
            <a:ext cx="303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Visit: </a:t>
            </a:r>
            <a:r>
              <a:rPr lang="en-US" dirty="0">
                <a:hlinkClick r:id="rId4"/>
              </a:rPr>
              <a:t>http://partners.bizo.com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39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endParaRPr lang="en-US" sz="2000" dirty="0" smtClean="0"/>
          </a:p>
          <a:p>
            <a:endParaRPr lang="en-US" sz="1800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4207370"/>
            <a:ext cx="861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  <a:buFont typeface="Wingdings" pitchFamily="2" charset="2"/>
              <a:buChar char="ü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Partnership indexes Bizo’s Audience against comScore’s database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Helvetica"/>
              <a:ea typeface="ＭＳ Ｐゴシック" pitchFamily="34" charset="-128"/>
              <a:cs typeface="Helvetica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  <a:buFont typeface="Wingdings" pitchFamily="2" charset="2"/>
              <a:buChar char="ü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Provides insight into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content consumption</a:t>
            </a:r>
            <a:r>
              <a:rPr lang="en-US" sz="2000" b="1" kern="0" dirty="0">
                <a:solidFill>
                  <a:srgbClr val="00B0F0"/>
                </a:solidFill>
                <a:latin typeface="Helvetica"/>
                <a:ea typeface="ＭＳ Ｐゴシック" pitchFamily="34" charset="-128"/>
                <a:cs typeface="Helvetica"/>
              </a:rPr>
              <a:t> habits 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and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propensity to purchase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online and average purchase size across various categories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Helvetica"/>
              <a:ea typeface="ＭＳ Ｐゴシック" pitchFamily="34" charset="-128"/>
              <a:cs typeface="Helvetica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31" y="1411478"/>
            <a:ext cx="3583953" cy="268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28" y="169993"/>
            <a:ext cx="2337419" cy="130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6732" y="469000"/>
            <a:ext cx="8089871" cy="73352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Partnership</a:t>
            </a:r>
            <a:endParaRPr lang="en-US" sz="5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 descr="bizo_logo-w_tag-horizontal.eps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66"/>
          <a:stretch/>
        </p:blipFill>
        <p:spPr>
          <a:xfrm>
            <a:off x="269832" y="430744"/>
            <a:ext cx="1823141" cy="6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3"/>
          <p:cNvSpPr txBox="1">
            <a:spLocks/>
          </p:cNvSpPr>
          <p:nvPr/>
        </p:nvSpPr>
        <p:spPr>
          <a:xfrm>
            <a:off x="5105400" y="585470"/>
            <a:ext cx="5880100" cy="5802630"/>
          </a:xfrm>
          <a:prstGeom prst="rect">
            <a:avLst/>
          </a:prstGeom>
        </p:spPr>
        <p:txBody>
          <a:bodyPr/>
          <a:lstStyle>
            <a:lvl1pPr marL="342870" indent="-34287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3" indent="-285724" algn="l" defTabSz="45715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98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57" indent="-228580" algn="l" defTabSz="45715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17" indent="-228580" algn="l" defTabSz="45715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76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Quarterly Updates and            Needs Assessment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Co-Branded Sales               Collateral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Partner Portal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Bizo Pulse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Dedicated RFP Support </a:t>
            </a:r>
          </a:p>
          <a:p>
            <a:pPr algn="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4051300"/>
            <a:ext cx="325562" cy="32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2" y="4876800"/>
            <a:ext cx="338262" cy="338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3238500"/>
            <a:ext cx="325562" cy="325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1981200"/>
            <a:ext cx="325562" cy="325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2" y="787400"/>
            <a:ext cx="325562" cy="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83" y="1797267"/>
            <a:ext cx="7871149" cy="389336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sz="1900" dirty="0"/>
              <a:t>Audience targeting continues to grow with more than 80% of advertisers and 90% of agencies, ad networks, ad exchanges and DSPs utilizing the </a:t>
            </a:r>
            <a:r>
              <a:rPr lang="en-US" sz="1900" dirty="0" smtClean="0"/>
              <a:t>capability</a:t>
            </a:r>
          </a:p>
          <a:p>
            <a:pPr marL="285750" indent="-285750">
              <a:buFont typeface="Wingdings" charset="2"/>
              <a:buChar char="Ø"/>
            </a:pPr>
            <a:endParaRPr lang="en-US" sz="1900" dirty="0"/>
          </a:p>
          <a:p>
            <a:pPr marL="285750" indent="-285750">
              <a:buFont typeface="Wingdings" charset="2"/>
              <a:buChar char="Ø"/>
            </a:pPr>
            <a:r>
              <a:rPr lang="en-US" sz="1900" dirty="0"/>
              <a:t>Over 60% of advertisers prefer 3rd party online data for audience targeting, followed by </a:t>
            </a:r>
            <a:r>
              <a:rPr lang="en-US" sz="1900" dirty="0" smtClean="0"/>
              <a:t>1</a:t>
            </a:r>
            <a:r>
              <a:rPr lang="en-US" sz="1900" baseline="30000" dirty="0" smtClean="0"/>
              <a:t>st</a:t>
            </a:r>
            <a:r>
              <a:rPr lang="en-US" sz="1900" dirty="0" smtClean="0"/>
              <a:t>  party </a:t>
            </a:r>
            <a:r>
              <a:rPr lang="en-US" sz="1900" dirty="0"/>
              <a:t>CRM data </a:t>
            </a:r>
          </a:p>
          <a:p>
            <a:r>
              <a:rPr lang="en-US" sz="1900" dirty="0"/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900" dirty="0"/>
              <a:t>3rd party online data is the highest ranked data set for both direct response and branding campaigns for both advertisers and </a:t>
            </a:r>
            <a:r>
              <a:rPr lang="en-US" sz="1900" dirty="0" smtClean="0"/>
              <a:t>agencies</a:t>
            </a:r>
          </a:p>
          <a:p>
            <a:pPr marL="285750" indent="-285750">
              <a:buFont typeface="Wingdings" charset="2"/>
              <a:buChar char="Ø"/>
            </a:pPr>
            <a:endParaRPr lang="en-US" sz="19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900" dirty="0" smtClean="0"/>
              <a:t> </a:t>
            </a:r>
            <a:r>
              <a:rPr lang="en-US" sz="1900" dirty="0"/>
              <a:t>More than 69% of respondents report they plan to increase their audience-targeting budgets, with an average budget increase of 38</a:t>
            </a:r>
            <a:r>
              <a:rPr lang="en-US" sz="1900" dirty="0" smtClean="0"/>
              <a:t>%</a:t>
            </a:r>
            <a:r>
              <a:rPr lang="en-US" sz="1900" dirty="0"/>
              <a:t> </a:t>
            </a:r>
          </a:p>
          <a:p>
            <a:r>
              <a:rPr lang="en-US" sz="1900" dirty="0" smtClean="0"/>
              <a:t> </a:t>
            </a:r>
            <a:endParaRPr lang="en-US" sz="19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469185"/>
            <a:ext cx="4318000" cy="812061"/>
            <a:chOff x="0" y="1927243"/>
            <a:chExt cx="2960802" cy="567011"/>
          </a:xfrm>
        </p:grpSpPr>
        <p:sp>
          <p:nvSpPr>
            <p:cNvPr id="19" name="Rectangle 18"/>
            <p:cNvSpPr/>
            <p:nvPr/>
          </p:nvSpPr>
          <p:spPr>
            <a:xfrm>
              <a:off x="0" y="1927243"/>
              <a:ext cx="2925637" cy="567011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85" y="2055463"/>
              <a:ext cx="2886017" cy="35099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State of the Industry</a:t>
              </a:r>
              <a:endParaRPr lang="en-US" sz="32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89200" y="569063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Key highlights from the eXelate and Digiday State of </a:t>
            </a:r>
            <a:r>
              <a:rPr lang="en-US" sz="1400" i="1" dirty="0" smtClean="0"/>
              <a:t>the Industry survey – May, 2013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210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ide14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0"/>
            <a:ext cx="9144000" cy="643164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9054" y="1852783"/>
            <a:ext cx="2279650" cy="1236813"/>
            <a:chOff x="1073150" y="2191443"/>
            <a:chExt cx="2279650" cy="1236813"/>
          </a:xfrm>
        </p:grpSpPr>
        <p:sp>
          <p:nvSpPr>
            <p:cNvPr id="3" name="TextBox 2"/>
            <p:cNvSpPr txBox="1"/>
            <p:nvPr/>
          </p:nvSpPr>
          <p:spPr>
            <a:xfrm>
              <a:off x="1073150" y="2191443"/>
              <a:ext cx="2279650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FOUNDED</a:t>
              </a:r>
              <a:endParaRPr lang="en-US" sz="2800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73150" y="2566490"/>
              <a:ext cx="2279650" cy="86176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0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2008</a:t>
              </a:r>
              <a:endParaRPr lang="en-US" sz="60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87669" y="1907615"/>
            <a:ext cx="2327275" cy="832397"/>
            <a:chOff x="3381375" y="2391418"/>
            <a:chExt cx="2327275" cy="832397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91418"/>
              <a:ext cx="2279650" cy="52834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4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120 MM+</a:t>
              </a:r>
              <a:endParaRPr lang="en-US" sz="3400" b="1" dirty="0">
                <a:solidFill>
                  <a:srgbClr val="F3A72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81375" y="2875010"/>
              <a:ext cx="2279650" cy="348805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Biz</a:t>
              </a:r>
              <a:r>
                <a:rPr lang="en-US" sz="20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 </a:t>
              </a:r>
              <a:r>
                <a:rPr lang="en-US" sz="2000" b="1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Professionals</a:t>
              </a:r>
              <a:endParaRPr lang="en-US" sz="2000" b="1" i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54812" y="1807815"/>
            <a:ext cx="2520949" cy="1058485"/>
            <a:chOff x="5632451" y="2146475"/>
            <a:chExt cx="2520949" cy="1058485"/>
          </a:xfrm>
        </p:grpSpPr>
        <p:sp>
          <p:nvSpPr>
            <p:cNvPr id="8" name="TextBox 7"/>
            <p:cNvSpPr txBox="1"/>
            <p:nvPr/>
          </p:nvSpPr>
          <p:spPr>
            <a:xfrm>
              <a:off x="5632451" y="2620193"/>
              <a:ext cx="2444750" cy="58476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B2B Publisher 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Sites</a:t>
              </a:r>
              <a:endParaRPr lang="en-US" sz="20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08650" y="2146475"/>
              <a:ext cx="2444750" cy="553990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4200+</a:t>
              </a:r>
              <a:endParaRPr lang="en-US" sz="3600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43240" y="3359260"/>
            <a:ext cx="2444750" cy="1471164"/>
            <a:chOff x="32357" y="3784254"/>
            <a:chExt cx="2444750" cy="1471164"/>
          </a:xfrm>
        </p:grpSpPr>
        <p:sp>
          <p:nvSpPr>
            <p:cNvPr id="11" name="TextBox 10"/>
            <p:cNvSpPr txBox="1"/>
            <p:nvPr/>
          </p:nvSpPr>
          <p:spPr>
            <a:xfrm>
              <a:off x="32357" y="3784254"/>
              <a:ext cx="2444750" cy="1471164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Bizo 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Audience Marketing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 Platform</a:t>
              </a:r>
              <a:endParaRPr lang="en-US" sz="2800" b="1" dirty="0">
                <a:solidFill>
                  <a:srgbClr val="F3A72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0650" y="4567103"/>
              <a:ext cx="2333625" cy="40010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50000"/>
                </a:lnSpc>
              </a:pPr>
              <a:endParaRPr lang="en-US" sz="2000" b="1" dirty="0" smtClean="0">
                <a:solidFill>
                  <a:srgbClr val="1D97CF"/>
                </a:solidFill>
                <a:latin typeface="Century Gothic"/>
                <a:cs typeface="Century Gothic"/>
              </a:endParaRPr>
            </a:p>
            <a:p>
              <a:pPr algn="ctr">
                <a:lnSpc>
                  <a:spcPct val="50000"/>
                </a:lnSpc>
              </a:pP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01510" y="3418720"/>
            <a:ext cx="2780090" cy="1290602"/>
            <a:chOff x="2296742" y="4556112"/>
            <a:chExt cx="2351458" cy="1156057"/>
          </a:xfrm>
        </p:grpSpPr>
        <p:sp>
          <p:nvSpPr>
            <p:cNvPr id="9" name="TextBox 8"/>
            <p:cNvSpPr txBox="1"/>
            <p:nvPr/>
          </p:nvSpPr>
          <p:spPr>
            <a:xfrm>
              <a:off x="2368550" y="4556112"/>
              <a:ext cx="2279650" cy="115605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Reach approx. 85.%</a:t>
              </a:r>
              <a:endParaRPr lang="en-US" sz="3200" i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96742" y="5218631"/>
              <a:ext cx="2279650" cy="473263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4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U.S. Biz Pop</a:t>
              </a:r>
              <a:endParaRPr lang="en-US" sz="34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3995" y="3460441"/>
            <a:ext cx="2279650" cy="1053246"/>
            <a:chOff x="4479925" y="4379683"/>
            <a:chExt cx="2279650" cy="1053246"/>
          </a:xfrm>
        </p:grpSpPr>
        <p:sp>
          <p:nvSpPr>
            <p:cNvPr id="14" name="TextBox 13"/>
            <p:cNvSpPr txBox="1"/>
            <p:nvPr/>
          </p:nvSpPr>
          <p:spPr>
            <a:xfrm>
              <a:off x="4479925" y="437968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A6A6A6"/>
                  </a:solidFill>
                  <a:latin typeface="Century Gothic"/>
                  <a:cs typeface="Century Gothic"/>
                </a:rPr>
                <a:t>BPA</a:t>
              </a:r>
              <a:endParaRPr lang="en-US" sz="4400" b="1" dirty="0">
                <a:solidFill>
                  <a:srgbClr val="A6A6A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65649" y="4946650"/>
              <a:ext cx="2111375" cy="48627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Audited, Verified</a:t>
              </a:r>
            </a:p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&amp; Certified</a:t>
              </a:r>
              <a:endParaRPr lang="en-US" sz="1600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66625" y="133743"/>
            <a:ext cx="3105150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endParaRPr lang="en-US" sz="44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4200" y="629740"/>
            <a:ext cx="6019800" cy="7848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BACKGROUNDER</a:t>
            </a:r>
            <a:endParaRPr lang="en-US" sz="5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931025" y="1870120"/>
            <a:ext cx="2327275" cy="1113013"/>
            <a:chOff x="3381375" y="2379323"/>
            <a:chExt cx="2327275" cy="1113013"/>
          </a:xfrm>
        </p:grpSpPr>
        <p:sp>
          <p:nvSpPr>
            <p:cNvPr id="30" name="TextBox 29"/>
            <p:cNvSpPr txBox="1"/>
            <p:nvPr/>
          </p:nvSpPr>
          <p:spPr>
            <a:xfrm>
              <a:off x="3429000" y="2379323"/>
              <a:ext cx="2279650" cy="60528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000" i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2/3 </a:t>
              </a:r>
              <a:endParaRPr lang="en-US" sz="4000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81375" y="2947580"/>
              <a:ext cx="2279650" cy="54475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OF TOP 50 B2B BRANDS</a:t>
              </a:r>
              <a:endParaRPr lang="en-US" b="1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05600" y="3605581"/>
            <a:ext cx="2279650" cy="1018365"/>
            <a:chOff x="4479925" y="4379683"/>
            <a:chExt cx="2279650" cy="1018365"/>
          </a:xfrm>
        </p:grpSpPr>
        <p:sp>
          <p:nvSpPr>
            <p:cNvPr id="36" name="TextBox 35"/>
            <p:cNvSpPr txBox="1"/>
            <p:nvPr/>
          </p:nvSpPr>
          <p:spPr>
            <a:xfrm>
              <a:off x="4479925" y="437968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NO</a:t>
              </a:r>
              <a:endParaRPr lang="en-US" sz="44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5649" y="4946650"/>
              <a:ext cx="2111375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PII</a:t>
              </a:r>
              <a:endParaRPr lang="en-US" sz="2800" b="1" dirty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6409" y="5122328"/>
            <a:ext cx="2279650" cy="1195633"/>
            <a:chOff x="4479925" y="4234543"/>
            <a:chExt cx="2279650" cy="1195633"/>
          </a:xfrm>
        </p:grpSpPr>
        <p:sp>
          <p:nvSpPr>
            <p:cNvPr id="39" name="TextBox 38"/>
            <p:cNvSpPr txBox="1"/>
            <p:nvPr/>
          </p:nvSpPr>
          <p:spPr>
            <a:xfrm>
              <a:off x="4479925" y="423454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#62</a:t>
              </a:r>
              <a:endParaRPr lang="en-US" sz="44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5649" y="4813605"/>
              <a:ext cx="2111375" cy="61657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ON FORBES TOP 100 MOST PROMISING COMPANIES</a:t>
              </a:r>
              <a:endParaRPr lang="en-US" sz="1400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70114" y="5014570"/>
            <a:ext cx="1501154" cy="1084778"/>
            <a:chOff x="6728069" y="4477544"/>
            <a:chExt cx="1501154" cy="1084778"/>
          </a:xfrm>
        </p:grpSpPr>
        <p:sp>
          <p:nvSpPr>
            <p:cNvPr id="42" name="Rectangle 41"/>
            <p:cNvSpPr/>
            <p:nvPr/>
          </p:nvSpPr>
          <p:spPr>
            <a:xfrm>
              <a:off x="6784975" y="4477544"/>
              <a:ext cx="13199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i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110</a:t>
              </a:r>
              <a:endParaRPr lang="en-US" sz="4800" b="1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728069" y="5192990"/>
              <a:ext cx="150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EMPLOYEES</a:t>
              </a:r>
              <a:endParaRPr lang="en-US" i="1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7239000" y="34199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121400" y="495300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429000" y="495300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21300" y="34834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01510" y="34834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59080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3749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04608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45832" y="5147616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3A721"/>
                </a:solidFill>
                <a:latin typeface="Century Gothic"/>
                <a:cs typeface="Century Gothic"/>
              </a:rPr>
              <a:t>258 B2B</a:t>
            </a:r>
            <a:endParaRPr lang="en-US" sz="3600" b="1" dirty="0">
              <a:solidFill>
                <a:srgbClr val="F3A721"/>
              </a:solidFill>
              <a:latin typeface="Century Gothic"/>
              <a:cs typeface="Century Gothic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0349" y="5723772"/>
            <a:ext cx="2350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Bizo Segments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980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177800" y="0"/>
            <a:ext cx="8915400" cy="258531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Bizo’s Business Audience Demographic Targeting Helps Marketers: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" y="2585315"/>
            <a:ext cx="510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Capitalize on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the value of the business professional audience at scale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Century Gothic"/>
                <a:cs typeface="Century Gothic"/>
              </a:rPr>
              <a:t>Improve  branding efforts and campaign ROI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Provide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potential optimization and upsell opportunities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677" y="2966315"/>
            <a:ext cx="2452159" cy="23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5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300" y="0"/>
            <a:ext cx="8299126" cy="175431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Private Audience Targeting</a:t>
            </a:r>
          </a:p>
          <a:p>
            <a:r>
              <a:rPr lang="en-US" sz="5400" b="1" spc="-30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Helps Publishers: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" y="2165047"/>
            <a:ext cx="510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Unlock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the value of your audience at scale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Provide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a potential upsell opportunity for their sales teams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78" y="1993900"/>
            <a:ext cx="2452159" cy="2335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4817408"/>
            <a:ext cx="812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Upsell their advertisers with the ability to target high value ads to specific business demographic segments, improving campaign ROI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388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237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54" y="2141058"/>
            <a:ext cx="2641600" cy="264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9362" y="2530122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Company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8039" y="3113890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Industry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206" y="3113890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Job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237" y="3892616"/>
            <a:ext cx="227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Professional</a:t>
            </a:r>
          </a:p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Segments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9906" y="3892246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Seniority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0681" y="653118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Company 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6906" y="1095137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Job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2991" y="1095137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Industry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7432" y="4260560"/>
            <a:ext cx="227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Professional</a:t>
            </a:r>
          </a:p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Segments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0800" y="4609156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Seniority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5521" y="869831"/>
            <a:ext cx="1952030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Fortune 500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X-Large (5001+ employees)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Large (1000 - 5000)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Medium (101 - 1000)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Small (21 - 100)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 (1-20)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402" y="1401715"/>
            <a:ext cx="1676400" cy="125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C-Suite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Consultants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Education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Engineering/Technical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Finance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Government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Human Resources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Information Technology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8903" y="2734742"/>
            <a:ext cx="175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Legal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Marketing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Medical &amp; Health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Nurse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Operations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Sales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Scientists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07286" y="242135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Accounting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Advertising &amp; Marketing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Agriculture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Architecture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Business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Commercial Printing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Construction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7286" y="140171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Management Consulting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Consumer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Cultural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Education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Energy &amp; Utilities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Finance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Government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05095" y="4908449"/>
            <a:ext cx="1447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Executives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Mid-management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Non-management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more...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1728" y="4725540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Business Professionals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6723" y="4908449"/>
            <a:ext cx="1862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Small Business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7138" y="5133105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High Net Worth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pic>
        <p:nvPicPr>
          <p:cNvPr id="26" name="Picture 2" descr="BPA_WW_MASTER_3c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3647" y="5771844"/>
            <a:ext cx="1343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324086" y="3277754"/>
            <a:ext cx="87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3A721"/>
                </a:solidFill>
                <a:latin typeface="Century Gothic"/>
                <a:cs typeface="Century Gothic"/>
              </a:rPr>
              <a:t>120M+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20576" y="841907"/>
            <a:ext cx="1638802" cy="2273624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869649" y="841907"/>
            <a:ext cx="1649044" cy="2273625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94699" y="3596884"/>
            <a:ext cx="2488930" cy="809083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835155" y="3596884"/>
            <a:ext cx="2488930" cy="809083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64512" y="3883647"/>
            <a:ext cx="0" cy="1771790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0" y="1404424"/>
            <a:ext cx="2969532" cy="9387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 kern="600" spc="-220" dirty="0">
                <a:solidFill>
                  <a:srgbClr val="1D97CF"/>
                </a:solidFill>
                <a:latin typeface="Century Gothic"/>
                <a:cs typeface="Century Gothic"/>
              </a:rPr>
              <a:t>1</a:t>
            </a:r>
            <a:r>
              <a:rPr lang="en-US" sz="6600" b="1" kern="600" spc="-220" dirty="0" smtClean="0">
                <a:solidFill>
                  <a:srgbClr val="1D97CF"/>
                </a:solidFill>
                <a:latin typeface="Century Gothic"/>
                <a:cs typeface="Century Gothic"/>
              </a:rPr>
              <a:t>20+</a:t>
            </a:r>
            <a:endParaRPr lang="en-US" sz="6600" b="1" kern="600" spc="-22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2213507"/>
            <a:ext cx="2969532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kern="600" spc="-220" dirty="0" smtClean="0">
                <a:solidFill>
                  <a:srgbClr val="E33538"/>
                </a:solidFill>
                <a:latin typeface="Century Gothic"/>
                <a:cs typeface="Century Gothic"/>
              </a:rPr>
              <a:t>MILLION</a:t>
            </a:r>
            <a:endParaRPr lang="en-US" sz="4400" b="1" kern="600" spc="-220" dirty="0">
              <a:solidFill>
                <a:srgbClr val="E33538"/>
              </a:solidFill>
              <a:latin typeface="Century Gothic"/>
              <a:cs typeface="Century Gothic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2787040"/>
            <a:ext cx="2396747" cy="143833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targetable</a:t>
            </a:r>
          </a:p>
          <a:p>
            <a:pPr algn="ctr">
              <a:lnSpc>
                <a:spcPct val="80000"/>
              </a:lnSpc>
            </a:pPr>
            <a:r>
              <a:rPr lang="en-US" sz="40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business</a:t>
            </a:r>
          </a:p>
          <a:p>
            <a:pPr algn="ctr">
              <a:lnSpc>
                <a:spcPct val="80000"/>
              </a:lnSpc>
            </a:pPr>
            <a:r>
              <a:rPr lang="en-US" sz="32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professionals</a:t>
            </a:r>
            <a:endParaRPr lang="en-US" sz="3200" kern="600" spc="-22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34364" y="5987096"/>
            <a:ext cx="316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>
                <a:solidFill>
                  <a:srgbClr val="1D97CF"/>
                </a:solidFill>
                <a:latin typeface="Century Gothic"/>
                <a:cs typeface="Century Gothic"/>
              </a:rPr>
              <a:t>The Bizo platform and business audience data have been audited and certified by BPA Worldwide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7138" y="5327157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Finance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7138" y="5542601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IT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492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1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13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" y="317500"/>
            <a:ext cx="2488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The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7666" y="342900"/>
            <a:ext cx="5916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Data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4661" y="1222872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COLLECT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4661" y="2241010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NORMALIZE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4661" y="3259148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PROTECT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4661" y="4266789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DISTRIBUTE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661" y="5274431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FUEL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907" y="3803339"/>
            <a:ext cx="26383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REGISTRATION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400" y="4174456"/>
            <a:ext cx="370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VERTICAL BUSINESS PUBLISHERS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1988" y="4783144"/>
            <a:ext cx="2638395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PROPRIETARY IP CONVERSION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pic>
        <p:nvPicPr>
          <p:cNvPr id="16" name="Picture 6" descr="https://encrypted-tbn0.gstatic.com/images?q=tbn:ANd9GcRyNEcJNLx7I-P26BRrHjhbM4l5d3R60kbuG0a333wLgxyAQU20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4343">
            <a:off x="4316385" y="3014350"/>
            <a:ext cx="1068414" cy="8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" y="2425700"/>
            <a:ext cx="33147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izo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24" y="342900"/>
            <a:ext cx="1548423" cy="635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8366" y="977900"/>
            <a:ext cx="5916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Factory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466" y="2540000"/>
            <a:ext cx="33507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Data is collected</a:t>
            </a:r>
          </a:p>
          <a:p>
            <a:r>
              <a:rPr lang="en-US" sz="25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via 5 methods:</a:t>
            </a:r>
          </a:p>
          <a:p>
            <a:endParaRPr lang="en-US" sz="25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2" descr="http://www.bizo.com/images/bpa-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3236">
            <a:off x="3987798" y="2490969"/>
            <a:ext cx="1305268" cy="4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936240" y="5474486"/>
            <a:ext cx="323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OFFLINE DATABASES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1531" y="5848797"/>
            <a:ext cx="26383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E-MAIL DATA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12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9144000" cy="6421454"/>
          </a:xfrm>
          <a:prstGeom prst="rect">
            <a:avLst/>
          </a:prstGeom>
        </p:spPr>
      </p:pic>
      <p:pic>
        <p:nvPicPr>
          <p:cNvPr id="4" name="Picture 3" descr="globe and logos.pn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581" y="772253"/>
            <a:ext cx="6107785" cy="46875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285197"/>
            <a:ext cx="2622082" cy="117569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400" b="1" kern="600" spc="-220" dirty="0" smtClean="0">
                <a:solidFill>
                  <a:srgbClr val="FFFFFF"/>
                </a:solidFill>
                <a:latin typeface="Century Gothic"/>
                <a:cs typeface="Century Gothic"/>
              </a:rPr>
              <a:t>The Source</a:t>
            </a:r>
            <a:endParaRPr lang="en-US" sz="4400" b="1" kern="600" spc="-22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" y="3268386"/>
            <a:ext cx="2622082" cy="78174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kern="600" dirty="0" smtClean="0">
                <a:solidFill>
                  <a:schemeClr val="bg1"/>
                </a:solidFill>
                <a:latin typeface="Century Gothic"/>
                <a:cs typeface="Century Gothic"/>
              </a:rPr>
              <a:t>of </a:t>
            </a:r>
          </a:p>
          <a:p>
            <a:pPr algn="ctr">
              <a:lnSpc>
                <a:spcPct val="80000"/>
              </a:lnSpc>
            </a:pPr>
            <a:r>
              <a:rPr lang="en-US" sz="2800" kern="600" dirty="0" smtClean="0">
                <a:solidFill>
                  <a:schemeClr val="bg1"/>
                </a:solidFill>
                <a:latin typeface="Century Gothic"/>
                <a:cs typeface="Century Gothic"/>
              </a:rPr>
              <a:t>Bizo’s Data</a:t>
            </a:r>
            <a:endParaRPr lang="en-US" sz="2800" kern="6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015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b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28332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003525" y="873167"/>
            <a:ext cx="5080000" cy="4760230"/>
            <a:chOff x="4003525" y="873167"/>
            <a:chExt cx="5080000" cy="4760230"/>
          </a:xfrm>
        </p:grpSpPr>
        <p:grpSp>
          <p:nvGrpSpPr>
            <p:cNvPr id="46" name="Group 45"/>
            <p:cNvGrpSpPr/>
            <p:nvPr/>
          </p:nvGrpSpPr>
          <p:grpSpPr>
            <a:xfrm>
              <a:off x="4523619" y="1616291"/>
              <a:ext cx="4076097" cy="4017106"/>
              <a:chOff x="4269617" y="552591"/>
              <a:chExt cx="4959050" cy="4887281"/>
            </a:xfrm>
          </p:grpSpPr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3467" y="1334992"/>
                <a:ext cx="677228" cy="677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5152" y="3496508"/>
                <a:ext cx="648371" cy="568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1"/>
              <p:cNvPicPr>
                <a:picLocks noChangeAspect="1" noChangeArrowheads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4548" y="1439443"/>
                <a:ext cx="1133079" cy="464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9491" y="4332394"/>
                <a:ext cx="1281237" cy="372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203" y="4299772"/>
                <a:ext cx="885825" cy="458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9"/>
              <p:cNvPicPr>
                <a:picLocks noChangeAspect="1" noChangeArrowheads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6738" y="2153831"/>
                <a:ext cx="914400" cy="495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2685" y="3621241"/>
                <a:ext cx="1249861" cy="298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2"/>
              <p:cNvPicPr>
                <a:picLocks noChangeAspect="1" noChangeArrowheads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3467" y="552591"/>
                <a:ext cx="609600" cy="641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9360"/>
              <a:stretch/>
            </p:blipFill>
            <p:spPr bwMode="auto">
              <a:xfrm>
                <a:off x="7705129" y="4955419"/>
                <a:ext cx="1028842" cy="378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6"/>
              <p:cNvPicPr>
                <a:picLocks noChangeAspect="1" noChangeArrowheads="1"/>
              </p:cNvPicPr>
              <p:nvPr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6421" y="593651"/>
                <a:ext cx="705803" cy="668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 descr="verizon_logo.png"/>
              <p:cNvPicPr>
                <a:picLocks noChangeAspect="1"/>
              </p:cNvPicPr>
              <p:nvPr/>
            </p:nvPicPr>
            <p:blipFill>
              <a:blip r:embed="rId1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50540" y="1393689"/>
                <a:ext cx="825500" cy="461721"/>
              </a:xfrm>
              <a:prstGeom prst="rect">
                <a:avLst/>
              </a:prstGeom>
            </p:spPr>
          </p:pic>
          <p:pic>
            <p:nvPicPr>
              <p:cNvPr id="28" name="Picture 27" descr="aramark_logo.jpg"/>
              <p:cNvPicPr>
                <a:picLocks noChangeAspect="1"/>
              </p:cNvPicPr>
              <p:nvPr/>
            </p:nvPicPr>
            <p:blipFill>
              <a:blip r:embed="rId1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9809" y="2976638"/>
                <a:ext cx="1366762" cy="292877"/>
              </a:xfrm>
              <a:prstGeom prst="rect">
                <a:avLst/>
              </a:prstGeom>
            </p:spPr>
          </p:pic>
          <p:pic>
            <p:nvPicPr>
              <p:cNvPr id="29" name="Picture 28" descr="at&amp;t_logo.jpg"/>
              <p:cNvPicPr>
                <a:picLocks noChangeAspect="1"/>
              </p:cNvPicPr>
              <p:nvPr/>
            </p:nvPicPr>
            <p:blipFill>
              <a:blip r:embed="rId1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91738" y="2089071"/>
                <a:ext cx="998118" cy="465788"/>
              </a:xfrm>
              <a:prstGeom prst="rect">
                <a:avLst/>
              </a:prstGeom>
            </p:spPr>
          </p:pic>
          <p:pic>
            <p:nvPicPr>
              <p:cNvPr id="30" name="Picture 29" descr="AA_logo.jpeg"/>
              <p:cNvPicPr>
                <a:picLocks noChangeAspect="1"/>
              </p:cNvPicPr>
              <p:nvPr/>
            </p:nvPicPr>
            <p:blipFill>
              <a:blip r:embed="rId1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2199" y="2035865"/>
                <a:ext cx="1286468" cy="465612"/>
              </a:xfrm>
              <a:prstGeom prst="rect">
                <a:avLst/>
              </a:prstGeom>
            </p:spPr>
          </p:pic>
          <p:pic>
            <p:nvPicPr>
              <p:cNvPr id="31" name="Picture 30" descr="avis_logo.jpeg"/>
              <p:cNvPicPr>
                <a:picLocks noChangeAspect="1"/>
              </p:cNvPicPr>
              <p:nvPr/>
            </p:nvPicPr>
            <p:blipFill>
              <a:blip r:embed="rId1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1045" y="3561564"/>
                <a:ext cx="1049866" cy="381000"/>
              </a:xfrm>
              <a:prstGeom prst="rect">
                <a:avLst/>
              </a:prstGeom>
            </p:spPr>
          </p:pic>
          <p:pic>
            <p:nvPicPr>
              <p:cNvPr id="32" name="Picture 31" descr="webex_logo.png"/>
              <p:cNvPicPr>
                <a:picLocks noChangeAspect="1"/>
              </p:cNvPicPr>
              <p:nvPr/>
            </p:nvPicPr>
            <p:blipFill>
              <a:blip r:embed="rId1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4312" y="4267681"/>
                <a:ext cx="1236279" cy="474862"/>
              </a:xfrm>
              <a:prstGeom prst="rect">
                <a:avLst/>
              </a:prstGeom>
            </p:spPr>
          </p:pic>
          <p:pic>
            <p:nvPicPr>
              <p:cNvPr id="33" name="Picture 32" descr="microsoft_logo.jpeg"/>
              <p:cNvPicPr>
                <a:picLocks noChangeAspect="1"/>
              </p:cNvPicPr>
              <p:nvPr/>
            </p:nvPicPr>
            <p:blipFill>
              <a:blip r:embed="rId1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9956" y="3503991"/>
                <a:ext cx="1008652" cy="523723"/>
              </a:xfrm>
              <a:prstGeom prst="rect">
                <a:avLst/>
              </a:prstGeom>
            </p:spPr>
          </p:pic>
          <p:pic>
            <p:nvPicPr>
              <p:cNvPr id="34" name="Picture 33" descr="salesforce-logo.jpg"/>
              <p:cNvPicPr>
                <a:picLocks noChangeAspect="1"/>
              </p:cNvPicPr>
              <p:nvPr/>
            </p:nvPicPr>
            <p:blipFill>
              <a:blip r:embed="rId2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6048" y="571208"/>
                <a:ext cx="778213" cy="609600"/>
              </a:xfrm>
              <a:prstGeom prst="rect">
                <a:avLst/>
              </a:prstGeom>
            </p:spPr>
          </p:pic>
          <p:pic>
            <p:nvPicPr>
              <p:cNvPr id="35" name="Picture 34" descr="symantec-logo.jpg"/>
              <p:cNvPicPr>
                <a:picLocks noChangeAspect="1"/>
              </p:cNvPicPr>
              <p:nvPr/>
            </p:nvPicPr>
            <p:blipFill>
              <a:blip r:embed="rId2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35523" y="5046134"/>
                <a:ext cx="1338712" cy="393738"/>
              </a:xfrm>
              <a:prstGeom prst="rect">
                <a:avLst/>
              </a:prstGeom>
            </p:spPr>
          </p:pic>
          <p:pic>
            <p:nvPicPr>
              <p:cNvPr id="36" name="Picture 35" descr="Lenovo-Logo.png"/>
              <p:cNvPicPr>
                <a:picLocks noChangeAspect="1"/>
              </p:cNvPicPr>
              <p:nvPr/>
            </p:nvPicPr>
            <p:blipFill>
              <a:blip r:embed="rId2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1151" y="3034695"/>
                <a:ext cx="1092421" cy="217119"/>
              </a:xfrm>
              <a:prstGeom prst="rect">
                <a:avLst/>
              </a:prstGeom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2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260" y="593159"/>
                <a:ext cx="1466278" cy="509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12"/>
              <p:cNvPicPr>
                <a:picLocks noChangeAspect="1" noChangeArrowheads="1"/>
              </p:cNvPicPr>
              <p:nvPr/>
            </p:nvPicPr>
            <p:blipFill>
              <a:blip r:embed="rId2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7267" y="2153412"/>
                <a:ext cx="838871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8"/>
              <p:cNvPicPr>
                <a:picLocks noChangeAspect="1" noChangeArrowheads="1"/>
              </p:cNvPicPr>
              <p:nvPr/>
            </p:nvPicPr>
            <p:blipFill>
              <a:blip r:embed="rId2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654" y="1422400"/>
                <a:ext cx="1174507" cy="44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9" descr="libmutual_logo.gif"/>
              <p:cNvPicPr>
                <a:picLocks noChangeAspect="1"/>
              </p:cNvPicPr>
              <p:nvPr/>
            </p:nvPicPr>
            <p:blipFill>
              <a:blip r:embed="rId2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7429" b="17895"/>
              <a:stretch>
                <a:fillRect/>
              </a:stretch>
            </p:blipFill>
            <p:spPr>
              <a:xfrm>
                <a:off x="7955456" y="2822138"/>
                <a:ext cx="1188544" cy="572262"/>
              </a:xfrm>
              <a:prstGeom prst="rect">
                <a:avLst/>
              </a:prstGeom>
            </p:spPr>
          </p:pic>
          <p:pic>
            <p:nvPicPr>
              <p:cNvPr id="41" name="Picture 40" descr="pitney-bowes_logo.png"/>
              <p:cNvPicPr>
                <a:picLocks noChangeAspect="1"/>
              </p:cNvPicPr>
              <p:nvPr/>
            </p:nvPicPr>
            <p:blipFill>
              <a:blip r:embed="rId2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9617" y="5112631"/>
                <a:ext cx="1411415" cy="277007"/>
              </a:xfrm>
              <a:prstGeom prst="rect">
                <a:avLst/>
              </a:prstGeom>
            </p:spPr>
          </p:pic>
          <p:pic>
            <p:nvPicPr>
              <p:cNvPr id="42" name="Picture 41" descr="adp_logo.gif"/>
              <p:cNvPicPr>
                <a:picLocks noChangeAspect="1"/>
              </p:cNvPicPr>
              <p:nvPr/>
            </p:nvPicPr>
            <p:blipFill>
              <a:blip r:embed="rId2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0000" r="61811" b="36667"/>
              <a:stretch>
                <a:fillRect/>
              </a:stretch>
            </p:blipFill>
            <p:spPr>
              <a:xfrm>
                <a:off x="5572757" y="2946400"/>
                <a:ext cx="807680" cy="399677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4003525" y="873167"/>
              <a:ext cx="5080000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LEADING GLOBAL BRANDS</a:t>
              </a:r>
              <a:endParaRPr lang="en-US" sz="2800" b="1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09737" y="1626748"/>
            <a:ext cx="2916451" cy="60528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Supporting</a:t>
            </a:r>
            <a:endParaRPr lang="en-US" sz="40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1513" y="2181284"/>
            <a:ext cx="2206862" cy="9387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b="1" i="1" dirty="0" smtClean="0">
                <a:solidFill>
                  <a:srgbClr val="FFFFFF"/>
                </a:solidFill>
                <a:latin typeface="Century Gothic"/>
                <a:cs typeface="Century Gothic"/>
              </a:rPr>
              <a:t>over</a:t>
            </a:r>
            <a:endParaRPr lang="en-US" sz="6600" b="1" i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45618" y="2660948"/>
            <a:ext cx="508001" cy="107648"/>
            <a:chOff x="2564190" y="2503714"/>
            <a:chExt cx="508001" cy="10764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564190" y="2503714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564190" y="2611362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57628" y="2648853"/>
            <a:ext cx="508001" cy="107648"/>
            <a:chOff x="2564190" y="2503714"/>
            <a:chExt cx="508001" cy="107648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564190" y="2503714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64190" y="2611362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-16361" y="3050389"/>
            <a:ext cx="3582611" cy="132343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rgbClr val="1D97CF"/>
                </a:solidFill>
                <a:latin typeface="Century Gothic"/>
                <a:cs typeface="Century Gothic"/>
              </a:rPr>
              <a:t>600</a:t>
            </a:r>
            <a:endParaRPr lang="en-US" sz="96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523" y="4334566"/>
            <a:ext cx="2916451" cy="9910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SMB Marketers and Leading Global Brands</a:t>
            </a:r>
            <a:endParaRPr lang="en-US" sz="24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35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700</Words>
  <Application>Microsoft Macintosh PowerPoint</Application>
  <PresentationFormat>On-screen Show (4:3)</PresentationFormat>
  <Paragraphs>178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Company>Ethos3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Alexander</dc:creator>
  <cp:lastModifiedBy>Tara DeZao</cp:lastModifiedBy>
  <cp:revision>168</cp:revision>
  <cp:lastPrinted>2013-05-07T21:25:04Z</cp:lastPrinted>
  <dcterms:created xsi:type="dcterms:W3CDTF">2013-03-20T19:44:30Z</dcterms:created>
  <dcterms:modified xsi:type="dcterms:W3CDTF">2013-05-29T18:09:19Z</dcterms:modified>
</cp:coreProperties>
</file>